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1"/>
  </p:notesMasterIdLst>
  <p:sldIdLst>
    <p:sldId id="256" r:id="rId2"/>
    <p:sldId id="258" r:id="rId3"/>
    <p:sldId id="257" r:id="rId4"/>
    <p:sldId id="260" r:id="rId5"/>
    <p:sldId id="259" r:id="rId6"/>
    <p:sldId id="263" r:id="rId7"/>
    <p:sldId id="262" r:id="rId8"/>
    <p:sldId id="261" r:id="rId9"/>
    <p:sldId id="264" r:id="rId10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8582db2d7e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g8582db2d7e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8582db2d7e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g8582db2d7e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857eb324b1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g857eb324b1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213993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857eb324b1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g857eb324b1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650387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8000"/>
              <a:buFont typeface="Calibri"/>
              <a:buNone/>
              <a:defRPr sz="800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400"/>
              <a:buNone/>
              <a:defRPr sz="2400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ctr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2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cxnSp>
        <p:nvCxnSpPr>
          <p:cNvPr id="22" name="Google Shape;22;p2"/>
          <p:cNvCxnSpPr/>
          <p:nvPr/>
        </p:nvCxnSpPr>
        <p:spPr>
          <a:xfrm>
            <a:off x="1207658" y="4343400"/>
            <a:ext cx="987552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1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1"/>
          <p:cNvSpPr txBox="1">
            <a:spLocks noGrp="1"/>
          </p:cNvSpPr>
          <p:nvPr>
            <p:ph type="body" idx="1"/>
          </p:nvPr>
        </p:nvSpPr>
        <p:spPr>
          <a:xfrm rot="5400000">
            <a:off x="4114800" y="-1171786"/>
            <a:ext cx="4023360" cy="100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0" rIns="45700" bIns="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86" name="Google Shape;86;p11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1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1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Vertical Title and Text" type="vertTitleAndTx">
  <p:cSld name="VERTICAL_TITLE_AND_VERTICAL_TEXT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2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12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12"/>
          <p:cNvSpPr txBox="1">
            <a:spLocks noGrp="1"/>
          </p:cNvSpPr>
          <p:nvPr>
            <p:ph type="title"/>
          </p:nvPr>
        </p:nvSpPr>
        <p:spPr>
          <a:xfrm rot="5400000">
            <a:off x="7160640" y="1979039"/>
            <a:ext cx="5757421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2"/>
          <p:cNvSpPr txBox="1">
            <a:spLocks noGrp="1"/>
          </p:cNvSpPr>
          <p:nvPr>
            <p:ph type="body" idx="1"/>
          </p:nvPr>
        </p:nvSpPr>
        <p:spPr>
          <a:xfrm rot="5400000">
            <a:off x="1826639" y="-573661"/>
            <a:ext cx="5757422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0" rIns="45700" bIns="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94" name="Google Shape;94;p12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2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2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" type="secHead">
  <p:cSld name="SECTION_HEADER">
    <p:bg>
      <p:bgPr>
        <a:solidFill>
          <a:schemeClr val="lt1"/>
        </a:soli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4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8000"/>
              <a:buFont typeface="Calibri"/>
              <a:buNone/>
              <a:defRPr sz="8000" b="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400"/>
              <a:buNone/>
              <a:defRPr sz="2400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cxnSp>
        <p:nvCxnSpPr>
          <p:cNvPr id="37" name="Google Shape;37;p4"/>
          <p:cNvCxnSpPr/>
          <p:nvPr/>
        </p:nvCxnSpPr>
        <p:spPr>
          <a:xfrm>
            <a:off x="1207658" y="4343400"/>
            <a:ext cx="987552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body" idx="1"/>
          </p:nvPr>
        </p:nvSpPr>
        <p:spPr>
          <a:xfrm>
            <a:off x="1097279" y="1845734"/>
            <a:ext cx="4937760" cy="402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body" idx="2"/>
          </p:nvPr>
        </p:nvSpPr>
        <p:spPr>
          <a:xfrm>
            <a:off x="6217920" y="1845735"/>
            <a:ext cx="4937760" cy="402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 sz="2000" b="0" cap="none">
                <a:solidFill>
                  <a:schemeClr val="dk2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body" idx="2"/>
          </p:nvPr>
        </p:nvSpPr>
        <p:spPr>
          <a:xfrm>
            <a:off x="1097280" y="2582334"/>
            <a:ext cx="4937760" cy="33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49" name="Google Shape;49;p6"/>
          <p:cNvSpPr txBox="1">
            <a:spLocks noGrp="1"/>
          </p:cNvSpPr>
          <p:nvPr>
            <p:ph type="body" idx="3"/>
          </p:nvPr>
        </p:nvSpPr>
        <p:spPr>
          <a:xfrm>
            <a:off x="6217920" y="1846052"/>
            <a:ext cx="4937760" cy="736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 sz="2000" b="0" cap="none">
                <a:solidFill>
                  <a:schemeClr val="dk2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0" name="Google Shape;50;p6"/>
          <p:cNvSpPr txBox="1">
            <a:spLocks noGrp="1"/>
          </p:cNvSpPr>
          <p:nvPr>
            <p:ph type="body" idx="4"/>
          </p:nvPr>
        </p:nvSpPr>
        <p:spPr>
          <a:xfrm>
            <a:off x="6217920" y="2582334"/>
            <a:ext cx="4937760" cy="33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51" name="Google Shape;51;p6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6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6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7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7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7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 type="blank">
  <p:cSld name="BLANK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8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8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8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8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ntent with Caption" type="objTx">
  <p:cSld name="OBJECT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9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9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alibri"/>
              <a:buNone/>
              <a:defRPr sz="3600" b="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body" idx="1"/>
          </p:nvPr>
        </p:nvSpPr>
        <p:spPr>
          <a:xfrm>
            <a:off x="4800600" y="731520"/>
            <a:ext cx="6492240" cy="52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70" name="Google Shape;70;p9"/>
          <p:cNvSpPr txBox="1">
            <a:spLocks noGrp="1"/>
          </p:cNvSpPr>
          <p:nvPr>
            <p:ph type="body" idx="2"/>
          </p:nvPr>
        </p:nvSpPr>
        <p:spPr>
          <a:xfrm>
            <a:off x="457200" y="2926080"/>
            <a:ext cx="3200400" cy="3379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FFFFFF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71" name="Google Shape;71;p9"/>
          <p:cNvSpPr txBox="1">
            <a:spLocks noGrp="1"/>
          </p:cNvSpPr>
          <p:nvPr>
            <p:ph type="dt" idx="10"/>
          </p:nvPr>
        </p:nvSpPr>
        <p:spPr>
          <a:xfrm>
            <a:off x="465512" y="6459785"/>
            <a:ext cx="26185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9"/>
          <p:cNvSpPr txBox="1">
            <a:spLocks noGrp="1"/>
          </p:cNvSpPr>
          <p:nvPr>
            <p:ph type="ftr" idx="11"/>
          </p:nvPr>
        </p:nvSpPr>
        <p:spPr>
          <a:xfrm>
            <a:off x="4800600" y="6459785"/>
            <a:ext cx="4648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9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05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105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105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105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105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105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105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105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105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icture with Caption" type="picTx">
  <p:cSld name="PICTURE_WITH_CAPTION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0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0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10"/>
          <p:cNvSpPr txBox="1"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alibri"/>
              <a:buNone/>
              <a:defRPr sz="3600" b="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0"/>
          <p:cNvSpPr>
            <a:spLocks noGrp="1"/>
          </p:cNvSpPr>
          <p:nvPr>
            <p:ph type="pic" idx="2"/>
          </p:nvPr>
        </p:nvSpPr>
        <p:spPr>
          <a:xfrm>
            <a:off x="15" y="0"/>
            <a:ext cx="12191985" cy="4915076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200" tIns="457200" rIns="0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libri"/>
              <a:buNone/>
              <a:defRPr sz="3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alibri"/>
              <a:buNone/>
              <a:defRPr sz="2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libri"/>
              <a:buNone/>
              <a:defRPr sz="2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9" name="Google Shape;79;p10"/>
          <p:cNvSpPr txBox="1">
            <a:spLocks noGrp="1"/>
          </p:cNvSpPr>
          <p:nvPr>
            <p:ph type="body" idx="1"/>
          </p:nvPr>
        </p:nvSpPr>
        <p:spPr>
          <a:xfrm>
            <a:off x="1097280" y="5907023"/>
            <a:ext cx="10113264" cy="594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FFFFFF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80" name="Google Shape;80;p10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0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0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7;p1"/>
          <p:cNvSpPr/>
          <p:nvPr/>
        </p:nvSpPr>
        <p:spPr>
          <a:xfrm>
            <a:off x="0" y="6334316"/>
            <a:ext cx="12192000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  <a:defRPr sz="4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marR="0" lvl="0" indent="-355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 "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  <a:defRPr sz="1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cxnSp>
        <p:nvCxnSpPr>
          <p:cNvPr id="13" name="Google Shape;13;p1"/>
          <p:cNvCxnSpPr/>
          <p:nvPr/>
        </p:nvCxnSpPr>
        <p:spPr>
          <a:xfrm>
            <a:off x="1193532" y="1737845"/>
            <a:ext cx="996696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3"/>
          <p:cNvSpPr txBox="1">
            <a:spLocks noGrp="1"/>
          </p:cNvSpPr>
          <p:nvPr>
            <p:ph type="ctrTitle"/>
          </p:nvPr>
        </p:nvSpPr>
        <p:spPr>
          <a:xfrm>
            <a:off x="1829880" y="375744"/>
            <a:ext cx="8766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2900" b="1" dirty="0" err="1">
                <a:latin typeface="Arial"/>
                <a:ea typeface="Arial"/>
                <a:cs typeface="Arial"/>
                <a:sym typeface="Arial"/>
              </a:rPr>
              <a:t>Mahendiran</a:t>
            </a:r>
            <a:r>
              <a:rPr lang="en-IN" sz="2900" b="1" dirty="0">
                <a:latin typeface="Arial"/>
                <a:ea typeface="Arial"/>
                <a:cs typeface="Arial"/>
                <a:sym typeface="Arial"/>
              </a:rPr>
              <a:t> Mylswamy</a:t>
            </a:r>
            <a:r>
              <a:rPr lang="en-IN" sz="2900" b="1" baseline="30000" dirty="0"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-IN" sz="2900" b="1" dirty="0">
                <a:latin typeface="Arial"/>
                <a:ea typeface="Arial"/>
                <a:cs typeface="Arial"/>
                <a:sym typeface="Arial"/>
              </a:rPr>
              <a:t> &amp; Parthiban Mylswamy</a:t>
            </a:r>
            <a:r>
              <a:rPr lang="en-IN" sz="2900" b="1" baseline="30000" dirty="0">
                <a:latin typeface="Arial"/>
                <a:ea typeface="Arial"/>
                <a:cs typeface="Arial"/>
                <a:sym typeface="Arial"/>
              </a:rPr>
              <a:t>2</a:t>
            </a:r>
            <a:endParaRPr sz="2880" b="1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02" name="Google Shape;102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709993"/>
            <a:ext cx="1142708" cy="971315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3"/>
          <p:cNvSpPr txBox="1"/>
          <p:nvPr/>
        </p:nvSpPr>
        <p:spPr>
          <a:xfrm>
            <a:off x="1505340" y="3093054"/>
            <a:ext cx="9989700" cy="29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7973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380"/>
              <a:buFont typeface="Times New Roman"/>
              <a:buAutoNum type="arabicParenR"/>
            </a:pPr>
            <a:r>
              <a:rPr lang="en-IN" sz="2380" b="1" dirty="0">
                <a:solidFill>
                  <a:srgbClr val="26262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Senior Scientist, Division of Wetland Ecology </a:t>
            </a:r>
            <a:br>
              <a:rPr lang="en-IN" sz="2380" b="1" dirty="0">
                <a:solidFill>
                  <a:srgbClr val="262626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IN" sz="2380" dirty="0">
                <a:solidFill>
                  <a:srgbClr val="26262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Salim Ali Centre for Ornithology and Natural History (SACON), </a:t>
            </a:r>
            <a:r>
              <a:rPr lang="en-IN" sz="2380" dirty="0" err="1">
                <a:solidFill>
                  <a:srgbClr val="26262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Anaikatty</a:t>
            </a:r>
            <a:r>
              <a:rPr lang="en-IN" sz="2380" dirty="0">
                <a:solidFill>
                  <a:srgbClr val="26262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Coimbatore – 641108, Tamil Nadu, India.</a:t>
            </a:r>
            <a:endParaRPr sz="2380" dirty="0">
              <a:solidFill>
                <a:srgbClr val="26262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80"/>
              <a:buFont typeface="Calibri"/>
              <a:buNone/>
            </a:pPr>
            <a:endParaRPr sz="2380" dirty="0">
              <a:solidFill>
                <a:srgbClr val="26262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7747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380"/>
            </a:pPr>
            <a:r>
              <a:rPr lang="en-IN" sz="2380" b="1" dirty="0">
                <a:solidFill>
                  <a:srgbClr val="26262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2) Assistant Professor (Computer Science) </a:t>
            </a:r>
            <a:br>
              <a:rPr lang="en-IN" sz="2380" b="1" dirty="0">
                <a:solidFill>
                  <a:srgbClr val="262626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IN" sz="2380" b="1" dirty="0">
                <a:solidFill>
                  <a:srgbClr val="26262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</a:t>
            </a:r>
            <a:r>
              <a:rPr lang="en-IN" sz="2380" dirty="0">
                <a:solidFill>
                  <a:srgbClr val="26262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Agricultural College &amp; Research Institute, </a:t>
            </a:r>
          </a:p>
          <a:p>
            <a:pPr marL="7747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380"/>
            </a:pPr>
            <a:r>
              <a:rPr lang="en-IN" sz="2380" dirty="0">
                <a:solidFill>
                  <a:srgbClr val="26262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Tamil Nadu Agricultural University (TNAU),</a:t>
            </a:r>
          </a:p>
          <a:p>
            <a:pPr marL="7747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380"/>
            </a:pPr>
            <a:r>
              <a:rPr lang="en-IN" sz="2380" dirty="0">
                <a:solidFill>
                  <a:srgbClr val="26262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Coimbatore - 641 003, Tamil Nadu, India.</a:t>
            </a:r>
            <a:endParaRPr sz="1300" dirty="0">
              <a:solidFill>
                <a:srgbClr val="26262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04" name="Google Shape;104;p13"/>
          <p:cNvPicPr preferRelativeResize="0"/>
          <p:nvPr/>
        </p:nvPicPr>
        <p:blipFill rotWithShape="1">
          <a:blip r:embed="rId4">
            <a:alphaModFix/>
          </a:blip>
          <a:srcRect l="7211" r="7848"/>
          <a:stretch/>
        </p:blipFill>
        <p:spPr>
          <a:xfrm>
            <a:off x="-13900" y="4543720"/>
            <a:ext cx="1286519" cy="108463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E0C4DF1-470C-4B47-94F9-025BAE33EFA7}"/>
              </a:ext>
            </a:extLst>
          </p:cNvPr>
          <p:cNvSpPr/>
          <p:nvPr/>
        </p:nvSpPr>
        <p:spPr>
          <a:xfrm>
            <a:off x="5978820" y="3275112"/>
            <a:ext cx="2343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/>
              <a:t> 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766DD23-26D3-4078-B750-2F2414EB9E8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9210" r="1263" b="5842"/>
          <a:stretch/>
        </p:blipFill>
        <p:spPr>
          <a:xfrm>
            <a:off x="4699293" y="1352013"/>
            <a:ext cx="3027774" cy="1465281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5"/>
          <p:cNvSpPr txBox="1">
            <a:spLocks noGrp="1"/>
          </p:cNvSpPr>
          <p:nvPr>
            <p:ph type="title"/>
          </p:nvPr>
        </p:nvSpPr>
        <p:spPr>
          <a:xfrm>
            <a:off x="1066800" y="702500"/>
            <a:ext cx="10058400" cy="6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lang="en-IN" b="1" dirty="0">
                <a:latin typeface="Times New Roman"/>
                <a:ea typeface="Times New Roman"/>
                <a:cs typeface="Times New Roman"/>
                <a:sym typeface="Times New Roman"/>
              </a:rPr>
              <a:t>Main research interest includes </a:t>
            </a:r>
            <a:endParaRPr b="1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9" name="Google Shape;119;p15"/>
          <p:cNvSpPr txBox="1">
            <a:spLocks noGrp="1"/>
          </p:cNvSpPr>
          <p:nvPr>
            <p:ph type="body" idx="1"/>
          </p:nvPr>
        </p:nvSpPr>
        <p:spPr>
          <a:xfrm>
            <a:off x="475369" y="1284622"/>
            <a:ext cx="10989600" cy="44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40" lvl="0" indent="-1778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Times New Roman"/>
              <a:buChar char=" "/>
            </a:pPr>
            <a:r>
              <a:rPr lang="en-IN" sz="2800" b="1" dirty="0">
                <a:latin typeface="Times New Roman"/>
                <a:ea typeface="Times New Roman"/>
                <a:cs typeface="Times New Roman"/>
                <a:sym typeface="Times New Roman"/>
              </a:rPr>
              <a:t>Ecology and evolutionary questions using birds as model species</a:t>
            </a:r>
            <a:endParaRPr sz="2800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84048" lvl="1" indent="-23368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600"/>
              <a:buFont typeface="Times New Roman"/>
              <a:buChar char="◦"/>
            </a:pPr>
            <a:r>
              <a:rPr lang="en-IN" sz="2600" b="1" dirty="0">
                <a:latin typeface="Times New Roman"/>
                <a:ea typeface="Times New Roman"/>
                <a:cs typeface="Times New Roman"/>
                <a:sym typeface="Times New Roman"/>
              </a:rPr>
              <a:t>Morphology</a:t>
            </a:r>
            <a:r>
              <a:rPr lang="en-IN" sz="26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26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566928" lvl="2" indent="-23368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200"/>
              <a:buFont typeface="Times New Roman"/>
              <a:buChar char="◦"/>
            </a:pPr>
            <a:r>
              <a:rPr lang="en-IN" sz="2200" dirty="0">
                <a:latin typeface="Times New Roman"/>
                <a:ea typeface="Times New Roman"/>
                <a:cs typeface="Times New Roman"/>
                <a:sym typeface="Times New Roman"/>
              </a:rPr>
              <a:t>Non-invasive measurements of animal morphology</a:t>
            </a:r>
            <a:endParaRPr sz="22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566928" lvl="2" indent="-23368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200"/>
              <a:buFont typeface="Times New Roman"/>
              <a:buChar char="◦"/>
            </a:pPr>
            <a:r>
              <a:rPr lang="en-IN" sz="2200" dirty="0">
                <a:latin typeface="Times New Roman"/>
                <a:ea typeface="Times New Roman"/>
                <a:cs typeface="Times New Roman"/>
                <a:sym typeface="Times New Roman"/>
              </a:rPr>
              <a:t>Size and Shape (Geometric Morphometrics)</a:t>
            </a:r>
            <a:endParaRPr sz="22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84048" lvl="1" indent="-23368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600"/>
              <a:buFont typeface="Times New Roman"/>
              <a:buChar char="◦"/>
            </a:pPr>
            <a:r>
              <a:rPr lang="en-IN" sz="2600" b="1" dirty="0">
                <a:latin typeface="Times New Roman"/>
                <a:ea typeface="Times New Roman"/>
                <a:cs typeface="Times New Roman"/>
                <a:sym typeface="Times New Roman"/>
              </a:rPr>
              <a:t>Behaviour</a:t>
            </a:r>
            <a:endParaRPr sz="2600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566928" lvl="2" indent="-23368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200"/>
              <a:buFont typeface="Times New Roman"/>
              <a:buChar char="◦"/>
            </a:pPr>
            <a:r>
              <a:rPr lang="en-IN" sz="2200" dirty="0">
                <a:latin typeface="Times New Roman"/>
                <a:ea typeface="Times New Roman"/>
                <a:cs typeface="Times New Roman"/>
                <a:sym typeface="Times New Roman"/>
              </a:rPr>
              <a:t>Behavioural studies on the social interactions of Babblers, Sarus Crane, Painted Stork, Cormorants etc. </a:t>
            </a:r>
            <a:endParaRPr sz="22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84048" lvl="1" indent="-23368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600"/>
              <a:buFont typeface="Times New Roman"/>
              <a:buChar char="◦"/>
            </a:pPr>
            <a:r>
              <a:rPr lang="en-IN" sz="2600" b="1" dirty="0">
                <a:latin typeface="Times New Roman"/>
                <a:ea typeface="Times New Roman"/>
                <a:cs typeface="Times New Roman"/>
                <a:sym typeface="Times New Roman"/>
              </a:rPr>
              <a:t>Ecology</a:t>
            </a:r>
            <a:r>
              <a:rPr lang="en-IN" sz="2600" dirty="0">
                <a:latin typeface="Times New Roman"/>
                <a:ea typeface="Times New Roman"/>
                <a:cs typeface="Times New Roman"/>
                <a:sym typeface="Times New Roman"/>
              </a:rPr>
              <a:t> 	</a:t>
            </a:r>
            <a:endParaRPr sz="26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566928" lvl="2" indent="-23368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200"/>
              <a:buFont typeface="Times New Roman"/>
              <a:buChar char="◦"/>
            </a:pPr>
            <a:r>
              <a:rPr lang="en-IN" sz="2200" dirty="0">
                <a:latin typeface="Times New Roman"/>
                <a:ea typeface="Times New Roman"/>
                <a:cs typeface="Times New Roman"/>
                <a:sym typeface="Times New Roman"/>
              </a:rPr>
              <a:t>Coexistence of (Sympatric/Allopatric) species (Geometric Morphometrics)</a:t>
            </a:r>
            <a:endParaRPr sz="22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566928" lvl="2" indent="-23368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200"/>
              <a:buFont typeface="Times New Roman"/>
              <a:buChar char="◦"/>
            </a:pPr>
            <a:r>
              <a:rPr lang="en-IN" sz="2200" dirty="0">
                <a:latin typeface="Times New Roman"/>
                <a:ea typeface="Times New Roman"/>
                <a:cs typeface="Times New Roman"/>
                <a:sym typeface="Times New Roman"/>
              </a:rPr>
              <a:t>Estimation of animal population (Abundance and distribution)</a:t>
            </a:r>
            <a:endParaRPr sz="22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566928" lvl="2" indent="-23368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200"/>
              <a:buFont typeface="Times New Roman"/>
              <a:buChar char="◦"/>
            </a:pPr>
            <a:r>
              <a:rPr lang="en-IN" sz="2200" dirty="0">
                <a:latin typeface="Times New Roman"/>
                <a:ea typeface="Times New Roman"/>
                <a:cs typeface="Times New Roman"/>
                <a:sym typeface="Times New Roman"/>
              </a:rPr>
              <a:t>Distance Sampling techniques   </a:t>
            </a:r>
            <a:endParaRPr sz="22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0904" y="1500229"/>
            <a:ext cx="5982751" cy="3365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4"/>
          <p:cNvPicPr preferRelativeResize="0"/>
          <p:nvPr/>
        </p:nvPicPr>
        <p:blipFill rotWithShape="1">
          <a:blip r:embed="rId4">
            <a:alphaModFix/>
          </a:blip>
          <a:srcRect l="4310" t="6083" r="8985" b="7314"/>
          <a:stretch/>
        </p:blipFill>
        <p:spPr>
          <a:xfrm>
            <a:off x="3810808" y="1603348"/>
            <a:ext cx="1290556" cy="2849446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11" name="Google Shape;111;p14"/>
          <p:cNvPicPr preferRelativeResize="0"/>
          <p:nvPr/>
        </p:nvPicPr>
        <p:blipFill rotWithShape="1">
          <a:blip r:embed="rId5">
            <a:alphaModFix/>
          </a:blip>
          <a:srcRect l="5262" t="6329" r="2625" b="9402"/>
          <a:stretch/>
        </p:blipFill>
        <p:spPr>
          <a:xfrm>
            <a:off x="7311966" y="3259737"/>
            <a:ext cx="4329130" cy="24312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4"/>
          <p:cNvPicPr preferRelativeResize="0"/>
          <p:nvPr/>
        </p:nvPicPr>
        <p:blipFill rotWithShape="1">
          <a:blip r:embed="rId6">
            <a:alphaModFix/>
          </a:blip>
          <a:srcRect l="32549" t="35858" r="34028" b="18834"/>
          <a:stretch/>
        </p:blipFill>
        <p:spPr>
          <a:xfrm>
            <a:off x="7471216" y="238513"/>
            <a:ext cx="4010631" cy="3058216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4"/>
          <p:cNvSpPr txBox="1"/>
          <p:nvPr/>
        </p:nvSpPr>
        <p:spPr>
          <a:xfrm>
            <a:off x="178900" y="197875"/>
            <a:ext cx="7061400" cy="8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IN" sz="2100" b="1" dirty="0">
                <a:latin typeface="Calibri"/>
                <a:ea typeface="Calibri"/>
                <a:cs typeface="Calibri"/>
                <a:sym typeface="Calibri"/>
              </a:rPr>
              <a:t>Shape Analysis of Cardboard Model Fish, and  Painted Stork (</a:t>
            </a:r>
            <a:r>
              <a:rPr lang="en-IN" sz="2100" b="1" i="1" dirty="0" err="1">
                <a:latin typeface="Calibri"/>
                <a:ea typeface="Calibri"/>
                <a:cs typeface="Calibri"/>
                <a:sym typeface="Calibri"/>
              </a:rPr>
              <a:t>Mycteria</a:t>
            </a:r>
            <a:r>
              <a:rPr lang="en-IN" sz="2100" b="1" i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IN" sz="2100" b="1" i="1" dirty="0" err="1">
                <a:latin typeface="Calibri"/>
                <a:ea typeface="Calibri"/>
                <a:cs typeface="Calibri"/>
                <a:sym typeface="Calibri"/>
              </a:rPr>
              <a:t>leucocephala</a:t>
            </a:r>
            <a:r>
              <a:rPr lang="en-IN" sz="2100" b="1" dirty="0">
                <a:latin typeface="Calibri"/>
                <a:ea typeface="Calibri"/>
                <a:cs typeface="Calibri"/>
                <a:sym typeface="Calibri"/>
              </a:rPr>
              <a:t>)</a:t>
            </a:r>
            <a:endParaRPr sz="2100" b="1" dirty="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7"/>
          <p:cNvSpPr txBox="1">
            <a:spLocks noGrp="1"/>
          </p:cNvSpPr>
          <p:nvPr>
            <p:ph type="title"/>
          </p:nvPr>
        </p:nvSpPr>
        <p:spPr>
          <a:xfrm>
            <a:off x="1142975" y="468356"/>
            <a:ext cx="10058400" cy="6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lang="en-IN">
                <a:latin typeface="Times New Roman"/>
                <a:ea typeface="Times New Roman"/>
                <a:cs typeface="Times New Roman"/>
                <a:sym typeface="Times New Roman"/>
              </a:rPr>
              <a:t>Main research interest involves (Parthi)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5" name="Google Shape;135;p17"/>
          <p:cNvSpPr txBox="1">
            <a:spLocks noGrp="1"/>
          </p:cNvSpPr>
          <p:nvPr>
            <p:ph type="body" idx="1"/>
          </p:nvPr>
        </p:nvSpPr>
        <p:spPr>
          <a:xfrm>
            <a:off x="652350" y="1343950"/>
            <a:ext cx="10855500" cy="430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4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700" b="1" dirty="0">
                <a:latin typeface="Times New Roman"/>
                <a:ea typeface="Times New Roman"/>
                <a:cs typeface="Times New Roman"/>
                <a:sym typeface="Times New Roman"/>
              </a:rPr>
              <a:t>We use advanced computational tools and techniques to answer the questions in ecology &amp; evolution.</a:t>
            </a:r>
            <a:r>
              <a:rPr lang="en-IN" sz="2200" b="1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2500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" lvl="0" indent="-158750" algn="l" rtl="0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SzPts val="2500"/>
              <a:buFont typeface="Times New Roman"/>
              <a:buChar char=" "/>
            </a:pPr>
            <a:r>
              <a:rPr lang="en-IN" sz="2500" dirty="0">
                <a:latin typeface="Times New Roman"/>
                <a:ea typeface="Times New Roman"/>
                <a:cs typeface="Times New Roman"/>
                <a:sym typeface="Times New Roman"/>
              </a:rPr>
              <a:t>Non-invasive ways of estimation of shape and size </a:t>
            </a:r>
            <a:endParaRPr sz="28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84048" lvl="1" indent="-233680" algn="l" rtl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SzPts val="2330"/>
              <a:buFont typeface="Times New Roman"/>
              <a:buChar char="◦"/>
            </a:pPr>
            <a:r>
              <a:rPr lang="en-IN" sz="2330" i="1" dirty="0">
                <a:latin typeface="Times New Roman"/>
                <a:ea typeface="Times New Roman"/>
                <a:cs typeface="Times New Roman"/>
                <a:sym typeface="Times New Roman"/>
              </a:rPr>
              <a:t>In situ</a:t>
            </a:r>
            <a:r>
              <a:rPr lang="en-IN" sz="2330" dirty="0">
                <a:latin typeface="Times New Roman"/>
                <a:ea typeface="Times New Roman"/>
                <a:cs typeface="Times New Roman"/>
                <a:sym typeface="Times New Roman"/>
              </a:rPr>
              <a:t> estimation of animal morphology using digital photographs and their metadata.</a:t>
            </a:r>
            <a:endParaRPr sz="26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84048" lvl="1" indent="-233680" algn="l" rtl="0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SzPts val="2330"/>
              <a:buFont typeface="Times New Roman"/>
              <a:buChar char="◦"/>
            </a:pPr>
            <a:r>
              <a:rPr lang="en-IN" sz="2330" dirty="0">
                <a:latin typeface="Times New Roman"/>
                <a:ea typeface="Times New Roman"/>
                <a:cs typeface="Times New Roman"/>
                <a:sym typeface="Times New Roman"/>
              </a:rPr>
              <a:t>Standardizing 2D Geometric morphometric  </a:t>
            </a:r>
            <a:endParaRPr sz="26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84048" lvl="1" indent="-233680" algn="l" rtl="0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SzPts val="2330"/>
              <a:buFont typeface="Times New Roman"/>
              <a:buChar char="◦"/>
            </a:pPr>
            <a:r>
              <a:rPr lang="en-IN" sz="2330" dirty="0">
                <a:latin typeface="Times New Roman"/>
                <a:ea typeface="Times New Roman"/>
                <a:cs typeface="Times New Roman"/>
                <a:sym typeface="Times New Roman"/>
              </a:rPr>
              <a:t>Resampling techniques to test models </a:t>
            </a:r>
            <a:endParaRPr sz="26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" lvl="0" indent="-147955" algn="l" rtl="0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SzPts val="2330"/>
              <a:buFont typeface="Times New Roman"/>
              <a:buChar char=" "/>
            </a:pPr>
            <a:endParaRPr sz="233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" lvl="0" indent="-147955" algn="l" rtl="0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SzPts val="2330"/>
              <a:buFont typeface="Times New Roman"/>
              <a:buChar char=" "/>
            </a:pPr>
            <a:r>
              <a:rPr lang="en-IN" sz="2330" dirty="0" err="1">
                <a:latin typeface="Times New Roman"/>
                <a:ea typeface="Times New Roman"/>
                <a:cs typeface="Times New Roman"/>
                <a:sym typeface="Times New Roman"/>
              </a:rPr>
              <a:t>Softwares</a:t>
            </a:r>
            <a:r>
              <a:rPr lang="en-IN" sz="2330" dirty="0">
                <a:latin typeface="Times New Roman"/>
                <a:ea typeface="Times New Roman"/>
                <a:cs typeface="Times New Roman"/>
                <a:sym typeface="Times New Roman"/>
              </a:rPr>
              <a:t> we use:</a:t>
            </a:r>
            <a:endParaRPr sz="26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84048" lvl="1" indent="-194945" algn="l" rtl="0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SzPts val="1990"/>
              <a:buFont typeface="Times New Roman"/>
              <a:buChar char="◦"/>
            </a:pPr>
            <a:r>
              <a:rPr lang="en-IN" sz="1990" dirty="0">
                <a:latin typeface="Times New Roman"/>
                <a:ea typeface="Times New Roman"/>
                <a:cs typeface="Times New Roman"/>
                <a:sym typeface="Times New Roman"/>
              </a:rPr>
              <a:t>TPS</a:t>
            </a:r>
            <a:endParaRPr sz="22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84048" lvl="1" indent="-194945" algn="l" rtl="0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SzPts val="1990"/>
              <a:buFont typeface="Times New Roman"/>
              <a:buChar char="◦"/>
            </a:pPr>
            <a:r>
              <a:rPr lang="en-IN" sz="1990" dirty="0">
                <a:latin typeface="Times New Roman"/>
                <a:ea typeface="Times New Roman"/>
                <a:cs typeface="Times New Roman"/>
                <a:sym typeface="Times New Roman"/>
              </a:rPr>
              <a:t>WEKA</a:t>
            </a:r>
            <a:endParaRPr sz="199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84048" lvl="1" indent="-194945" algn="l" rtl="0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SzPts val="1990"/>
              <a:buFont typeface="Times New Roman"/>
              <a:buChar char="◦"/>
            </a:pPr>
            <a:r>
              <a:rPr lang="en-IN" sz="1990" dirty="0">
                <a:latin typeface="Times New Roman"/>
                <a:ea typeface="Times New Roman"/>
                <a:cs typeface="Times New Roman"/>
                <a:sym typeface="Times New Roman"/>
              </a:rPr>
              <a:t>R &amp; Python, OpenCV</a:t>
            </a:r>
            <a:endParaRPr sz="199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84048" lvl="1" indent="-194945" algn="l" rtl="0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SzPts val="1990"/>
              <a:buFont typeface="Times New Roman"/>
              <a:buChar char="◦"/>
            </a:pPr>
            <a:r>
              <a:rPr lang="en-IN" sz="1990" dirty="0">
                <a:latin typeface="Times New Roman"/>
                <a:ea typeface="Times New Roman"/>
                <a:cs typeface="Times New Roman"/>
                <a:sym typeface="Times New Roman"/>
              </a:rPr>
              <a:t>Application of the Cloud Computation Platform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98912" y="924350"/>
            <a:ext cx="1721274" cy="1877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22425" y="1021988"/>
            <a:ext cx="4438650" cy="2028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6"/>
          <p:cNvPicPr preferRelativeResize="0"/>
          <p:nvPr/>
        </p:nvPicPr>
        <p:blipFill rotWithShape="1">
          <a:blip r:embed="rId5">
            <a:alphaModFix/>
          </a:blip>
          <a:srcRect t="5970"/>
          <a:stretch/>
        </p:blipFill>
        <p:spPr>
          <a:xfrm>
            <a:off x="2771325" y="3286750"/>
            <a:ext cx="1576425" cy="2769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6"/>
          <p:cNvPicPr preferRelativeResize="0"/>
          <p:nvPr/>
        </p:nvPicPr>
        <p:blipFill rotWithShape="1">
          <a:blip r:embed="rId6">
            <a:alphaModFix/>
          </a:blip>
          <a:srcRect t="11300" r="1156"/>
          <a:stretch/>
        </p:blipFill>
        <p:spPr>
          <a:xfrm>
            <a:off x="4908675" y="2801826"/>
            <a:ext cx="6248450" cy="3402351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6"/>
          <p:cNvSpPr txBox="1"/>
          <p:nvPr/>
        </p:nvSpPr>
        <p:spPr>
          <a:xfrm>
            <a:off x="883675" y="234175"/>
            <a:ext cx="10177500" cy="5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8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Size and Shape Analysis of  Indian Rice Varieties</a:t>
            </a:r>
            <a:r>
              <a:rPr lang="en-IN" sz="2800" b="1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(Oryza sativa)</a:t>
            </a:r>
            <a:endParaRPr sz="31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29" name="Google Shape;129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42347" y="2007125"/>
            <a:ext cx="2306502" cy="250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0"/>
          <p:cNvSpPr txBox="1">
            <a:spLocks noGrp="1"/>
          </p:cNvSpPr>
          <p:nvPr>
            <p:ph type="body" idx="1"/>
          </p:nvPr>
        </p:nvSpPr>
        <p:spPr>
          <a:xfrm>
            <a:off x="1856675" y="173050"/>
            <a:ext cx="9314088" cy="6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40" lvl="0" indent="-209550" algn="ctr" rtl="0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SzPts val="3300"/>
              <a:buFont typeface="Times New Roman"/>
              <a:buChar char=" "/>
            </a:pPr>
            <a:r>
              <a:rPr lang="en-IN" sz="3300" b="1" dirty="0">
                <a:latin typeface="Times New Roman"/>
                <a:ea typeface="Times New Roman"/>
                <a:cs typeface="Times New Roman"/>
                <a:sym typeface="Times New Roman"/>
              </a:rPr>
              <a:t>Preliminary Results; Deep Learning Algorithms ...</a:t>
            </a:r>
            <a:endParaRPr sz="19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" lvl="0" indent="0" algn="l" rtl="0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SzPts val="1700"/>
              <a:buNone/>
            </a:pP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53" name="Google Shape;15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300" y="878963"/>
            <a:ext cx="7800975" cy="3895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71825" y="3204282"/>
            <a:ext cx="6190024" cy="276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9"/>
          <p:cNvSpPr txBox="1">
            <a:spLocks noGrp="1"/>
          </p:cNvSpPr>
          <p:nvPr>
            <p:ph type="body" idx="1"/>
          </p:nvPr>
        </p:nvSpPr>
        <p:spPr>
          <a:xfrm>
            <a:off x="1856675" y="173050"/>
            <a:ext cx="9679800" cy="6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40" lvl="0" indent="-209550" algn="ctr" rtl="0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SzPts val="3300"/>
              <a:buFont typeface="Times New Roman"/>
              <a:buChar char=" "/>
            </a:pPr>
            <a:r>
              <a:rPr lang="en-IN" sz="3300" b="1">
                <a:latin typeface="Times New Roman"/>
                <a:ea typeface="Times New Roman"/>
                <a:cs typeface="Times New Roman"/>
                <a:sym typeface="Times New Roman"/>
              </a:rPr>
              <a:t>Preliminary Results; Deep Learning Algorithms ...</a:t>
            </a:r>
            <a:endParaRPr sz="1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" lvl="0" indent="0" algn="l" rtl="0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SzPts val="1700"/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47" name="Google Shape;14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6338" y="1003625"/>
            <a:ext cx="10999326" cy="51524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21120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8"/>
          <p:cNvSpPr txBox="1">
            <a:spLocks noGrp="1"/>
          </p:cNvSpPr>
          <p:nvPr>
            <p:ph type="body" idx="1"/>
          </p:nvPr>
        </p:nvSpPr>
        <p:spPr>
          <a:xfrm>
            <a:off x="2232050" y="206500"/>
            <a:ext cx="7954500" cy="6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40" lvl="0" indent="-209550" algn="ctr" rtl="0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SzPts val="3300"/>
              <a:buFont typeface="Times New Roman"/>
              <a:buChar char=" "/>
            </a:pPr>
            <a:r>
              <a:rPr lang="en-IN" sz="3300" b="1">
                <a:latin typeface="Times New Roman"/>
                <a:ea typeface="Times New Roman"/>
                <a:cs typeface="Times New Roman"/>
                <a:sym typeface="Times New Roman"/>
              </a:rPr>
              <a:t>Machine Learning Models ...</a:t>
            </a:r>
            <a:endParaRPr sz="3600"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84048" lvl="1" indent="-233680" algn="l" rtl="0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SzPts val="2330"/>
              <a:buFont typeface="Times New Roman"/>
              <a:buChar char="◦"/>
            </a:pPr>
            <a:endParaRPr sz="1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" lvl="0" indent="0" algn="l" rtl="0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SzPts val="1700"/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41" name="Google Shape;14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3963" y="942250"/>
            <a:ext cx="10904068" cy="576335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37941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9892" y="939573"/>
            <a:ext cx="5327683" cy="19070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96000" y="3174124"/>
            <a:ext cx="5835812" cy="20915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853198" y="866993"/>
            <a:ext cx="4279858" cy="205222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F6DEE01-4864-4CE4-82AE-FB3ACC74067D}"/>
              </a:ext>
            </a:extLst>
          </p:cNvPr>
          <p:cNvSpPr/>
          <p:nvPr/>
        </p:nvSpPr>
        <p:spPr>
          <a:xfrm>
            <a:off x="527901" y="3761295"/>
            <a:ext cx="4949072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glow rad="228600">
                    <a:srgbClr val="FF0000">
                      <a:alpha val="40000"/>
                    </a:srgbClr>
                  </a:glow>
                </a:effectLst>
              </a:rPr>
              <a:t>Thank You</a:t>
            </a:r>
            <a:r>
              <a:rPr 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rgbClr val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</TotalTime>
  <Words>258</Words>
  <Application>Microsoft Office PowerPoint</Application>
  <PresentationFormat>Widescreen</PresentationFormat>
  <Paragraphs>36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Times New Roman</vt:lpstr>
      <vt:lpstr>Retrospect</vt:lpstr>
      <vt:lpstr>Mahendiran Mylswamy1 &amp; Parthiban Mylswamy2</vt:lpstr>
      <vt:lpstr>Main research interest includes </vt:lpstr>
      <vt:lpstr>PowerPoint Presentation</vt:lpstr>
      <vt:lpstr>Main research interest involves (Parthi)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Mahendiran Mylswamy1 &amp; Parthiban Mylswamy2</dc:title>
  <cp:lastModifiedBy>mahen</cp:lastModifiedBy>
  <cp:revision>11</cp:revision>
  <dcterms:modified xsi:type="dcterms:W3CDTF">2020-05-19T08:54:52Z</dcterms:modified>
</cp:coreProperties>
</file>